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790" r:id="rId6"/>
    <p:sldId id="811" r:id="rId7"/>
    <p:sldId id="810" r:id="rId8"/>
    <p:sldId id="789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9CB0099-4714-4CE4-9A6C-A3DA52F2AC40}" v="6" dt="2024-03-07T15:21:28.83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38" autoAdjust="0"/>
    <p:restoredTop sz="94627" autoAdjust="0"/>
  </p:normalViewPr>
  <p:slideViewPr>
    <p:cSldViewPr snapToGrid="0">
      <p:cViewPr varScale="1">
        <p:scale>
          <a:sx n="104" d="100"/>
          <a:sy n="104" d="100"/>
        </p:scale>
        <p:origin x="2037" y="6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Qian Chen XB" userId="4e9d2434-fabe-4fdf-866a-49fb0b0e1654" providerId="ADAL" clId="{99CB0099-4714-4CE4-9A6C-A3DA52F2AC40}"/>
    <pc:docChg chg="custSel delSld modSld sldOrd modMainMaster">
      <pc:chgData name="Qian Chen XB" userId="4e9d2434-fabe-4fdf-866a-49fb0b0e1654" providerId="ADAL" clId="{99CB0099-4714-4CE4-9A6C-A3DA52F2AC40}" dt="2024-03-08T12:23:15.582" v="559" actId="20577"/>
      <pc:docMkLst>
        <pc:docMk/>
      </pc:docMkLst>
      <pc:sldChg chg="addSp delSp modSp del mod ord">
        <pc:chgData name="Qian Chen XB" userId="4e9d2434-fabe-4fdf-866a-49fb0b0e1654" providerId="ADAL" clId="{99CB0099-4714-4CE4-9A6C-A3DA52F2AC40}" dt="2024-03-08T12:23:15.582" v="559" actId="20577"/>
        <pc:sldMkLst>
          <pc:docMk/>
          <pc:sldMk cId="4108940287" sldId="789"/>
        </pc:sldMkLst>
        <pc:spChg chg="del">
          <ac:chgData name="Qian Chen XB" userId="4e9d2434-fabe-4fdf-866a-49fb0b0e1654" providerId="ADAL" clId="{99CB0099-4714-4CE4-9A6C-A3DA52F2AC40}" dt="2024-03-07T14:50:42.280" v="365" actId="478"/>
          <ac:spMkLst>
            <pc:docMk/>
            <pc:sldMk cId="4108940287" sldId="789"/>
            <ac:spMk id="2" creationId="{12B4C141-0DAD-1F10-470B-081E76A79478}"/>
          </ac:spMkLst>
        </pc:spChg>
        <pc:spChg chg="del mod">
          <ac:chgData name="Qian Chen XB" userId="4e9d2434-fabe-4fdf-866a-49fb0b0e1654" providerId="ADAL" clId="{99CB0099-4714-4CE4-9A6C-A3DA52F2AC40}" dt="2024-03-07T14:59:57.437" v="467" actId="478"/>
          <ac:spMkLst>
            <pc:docMk/>
            <pc:sldMk cId="4108940287" sldId="789"/>
            <ac:spMk id="4" creationId="{C294B21D-4F05-B9C9-AC71-DC521CD4E230}"/>
          </ac:spMkLst>
        </pc:spChg>
        <pc:spChg chg="add mod">
          <ac:chgData name="Qian Chen XB" userId="4e9d2434-fabe-4fdf-866a-49fb0b0e1654" providerId="ADAL" clId="{99CB0099-4714-4CE4-9A6C-A3DA52F2AC40}" dt="2024-03-08T12:23:15.582" v="559" actId="20577"/>
          <ac:spMkLst>
            <pc:docMk/>
            <pc:sldMk cId="4108940287" sldId="789"/>
            <ac:spMk id="5" creationId="{AFCBCEEE-64C7-F37E-5EEB-A53C9A04878C}"/>
          </ac:spMkLst>
        </pc:spChg>
        <pc:spChg chg="mod">
          <ac:chgData name="Qian Chen XB" userId="4e9d2434-fabe-4fdf-866a-49fb0b0e1654" providerId="ADAL" clId="{99CB0099-4714-4CE4-9A6C-A3DA52F2AC40}" dt="2024-03-07T14:51:41.557" v="372" actId="20577"/>
          <ac:spMkLst>
            <pc:docMk/>
            <pc:sldMk cId="4108940287" sldId="789"/>
            <ac:spMk id="29698" creationId="{00000000-0000-0000-0000-000000000000}"/>
          </ac:spMkLst>
        </pc:spChg>
      </pc:sldChg>
      <pc:sldChg chg="modSp mod ord">
        <pc:chgData name="Qian Chen XB" userId="4e9d2434-fabe-4fdf-866a-49fb0b0e1654" providerId="ADAL" clId="{99CB0099-4714-4CE4-9A6C-A3DA52F2AC40}" dt="2024-03-07T15:21:28.831" v="529" actId="1076"/>
        <pc:sldMkLst>
          <pc:docMk/>
          <pc:sldMk cId="875480340" sldId="790"/>
        </pc:sldMkLst>
        <pc:spChg chg="mod">
          <ac:chgData name="Qian Chen XB" userId="4e9d2434-fabe-4fdf-866a-49fb0b0e1654" providerId="ADAL" clId="{99CB0099-4714-4CE4-9A6C-A3DA52F2AC40}" dt="2024-03-04T12:57:50.040" v="363" actId="20577"/>
          <ac:spMkLst>
            <pc:docMk/>
            <pc:sldMk cId="875480340" sldId="790"/>
            <ac:spMk id="4" creationId="{C294B21D-4F05-B9C9-AC71-DC521CD4E230}"/>
          </ac:spMkLst>
        </pc:spChg>
        <pc:spChg chg="mod">
          <ac:chgData name="Qian Chen XB" userId="4e9d2434-fabe-4fdf-866a-49fb0b0e1654" providerId="ADAL" clId="{99CB0099-4714-4CE4-9A6C-A3DA52F2AC40}" dt="2024-03-07T15:21:28.831" v="529" actId="1076"/>
          <ac:spMkLst>
            <pc:docMk/>
            <pc:sldMk cId="875480340" sldId="790"/>
            <ac:spMk id="29698" creationId="{00000000-0000-0000-0000-000000000000}"/>
          </ac:spMkLst>
        </pc:spChg>
      </pc:sldChg>
      <pc:sldChg chg="modSp mod">
        <pc:chgData name="Qian Chen XB" userId="4e9d2434-fabe-4fdf-866a-49fb0b0e1654" providerId="ADAL" clId="{99CB0099-4714-4CE4-9A6C-A3DA52F2AC40}" dt="2024-03-08T12:22:52.533" v="557" actId="20577"/>
        <pc:sldMkLst>
          <pc:docMk/>
          <pc:sldMk cId="1469475730" sldId="811"/>
        </pc:sldMkLst>
        <pc:spChg chg="mod">
          <ac:chgData name="Qian Chen XB" userId="4e9d2434-fabe-4fdf-866a-49fb0b0e1654" providerId="ADAL" clId="{99CB0099-4714-4CE4-9A6C-A3DA52F2AC40}" dt="2024-03-08T12:22:52.533" v="557" actId="20577"/>
          <ac:spMkLst>
            <pc:docMk/>
            <pc:sldMk cId="1469475730" sldId="811"/>
            <ac:spMk id="4" creationId="{C294B21D-4F05-B9C9-AC71-DC521CD4E230}"/>
          </ac:spMkLst>
        </pc:spChg>
        <pc:spChg chg="mod">
          <ac:chgData name="Qian Chen XB" userId="4e9d2434-fabe-4fdf-866a-49fb0b0e1654" providerId="ADAL" clId="{99CB0099-4714-4CE4-9A6C-A3DA52F2AC40}" dt="2024-03-07T14:54:29.999" v="378" actId="20577"/>
          <ac:spMkLst>
            <pc:docMk/>
            <pc:sldMk cId="1469475730" sldId="811"/>
            <ac:spMk id="29698" creationId="{00000000-0000-0000-0000-000000000000}"/>
          </ac:spMkLst>
        </pc:spChg>
      </pc:sldChg>
      <pc:sldChg chg="del">
        <pc:chgData name="Qian Chen XB" userId="4e9d2434-fabe-4fdf-866a-49fb0b0e1654" providerId="ADAL" clId="{99CB0099-4714-4CE4-9A6C-A3DA52F2AC40}" dt="2024-03-07T14:54:10.526" v="373" actId="47"/>
        <pc:sldMkLst>
          <pc:docMk/>
          <pc:sldMk cId="4072214945" sldId="910"/>
        </pc:sldMkLst>
      </pc:sldChg>
      <pc:sldMasterChg chg="modSp mod modSldLayout">
        <pc:chgData name="Qian Chen XB" userId="4e9d2434-fabe-4fdf-866a-49fb0b0e1654" providerId="ADAL" clId="{99CB0099-4714-4CE4-9A6C-A3DA52F2AC40}" dt="2024-03-04T12:11:23.052" v="126" actId="20577"/>
        <pc:sldMasterMkLst>
          <pc:docMk/>
          <pc:sldMasterMk cId="0" sldId="2147483729"/>
        </pc:sldMasterMkLst>
        <pc:spChg chg="mod">
          <ac:chgData name="Qian Chen XB" userId="4e9d2434-fabe-4fdf-866a-49fb0b0e1654" providerId="ADAL" clId="{99CB0099-4714-4CE4-9A6C-A3DA52F2AC40}" dt="2024-03-04T12:10:06.807" v="60" actId="20577"/>
          <ac:spMkLst>
            <pc:docMk/>
            <pc:sldMasterMk cId="0" sldId="2147483729"/>
            <ac:spMk id="14" creationId="{00000000-0000-0000-0000-000000000000}"/>
          </ac:spMkLst>
        </pc:spChg>
        <pc:spChg chg="mod">
          <ac:chgData name="Qian Chen XB" userId="4e9d2434-fabe-4fdf-866a-49fb0b0e1654" providerId="ADAL" clId="{99CB0099-4714-4CE4-9A6C-A3DA52F2AC40}" dt="2024-03-04T12:10:11.500" v="62" actId="20577"/>
          <ac:spMkLst>
            <pc:docMk/>
            <pc:sldMasterMk cId="0" sldId="2147483729"/>
            <ac:spMk id="1032" creationId="{00000000-0000-0000-0000-000000000000}"/>
          </ac:spMkLst>
        </pc:spChg>
        <pc:sldLayoutChg chg="modSp mod">
          <pc:chgData name="Qian Chen XB" userId="4e9d2434-fabe-4fdf-866a-49fb0b0e1654" providerId="ADAL" clId="{99CB0099-4714-4CE4-9A6C-A3DA52F2AC40}" dt="2024-03-04T12:11:23.052" v="126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Qian Chen XB" userId="4e9d2434-fabe-4fdf-866a-49fb0b0e1654" providerId="ADAL" clId="{99CB0099-4714-4CE4-9A6C-A3DA52F2AC40}" dt="2024-03-04T12:11:12.934" v="114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Qian Chen XB" userId="4e9d2434-fabe-4fdf-866a-49fb0b0e1654" providerId="ADAL" clId="{99CB0099-4714-4CE4-9A6C-A3DA52F2AC40}" dt="2024-03-04T12:11:23.052" v="126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Qian Chen XB" userId="4e9d2434-fabe-4fdf-866a-49fb0b0e1654" providerId="ADAL" clId="{544281B0-E810-4769-BE05-51715FFD5908}"/>
    <pc:docChg chg="modSld">
      <pc:chgData name="Qian Chen XB" userId="4e9d2434-fabe-4fdf-866a-49fb0b0e1654" providerId="ADAL" clId="{544281B0-E810-4769-BE05-51715FFD5908}" dt="2023-11-22T19:40:47.518" v="0" actId="20577"/>
      <pc:docMkLst>
        <pc:docMk/>
      </pc:docMkLst>
      <pc:sldChg chg="modSp mod">
        <pc:chgData name="Qian Chen XB" userId="4e9d2434-fabe-4fdf-866a-49fb0b0e1654" providerId="ADAL" clId="{544281B0-E810-4769-BE05-51715FFD5908}" dt="2023-11-22T19:40:47.518" v="0" actId="20577"/>
        <pc:sldMkLst>
          <pc:docMk/>
          <pc:sldMk cId="875480340" sldId="790"/>
        </pc:sldMkLst>
        <pc:spChg chg="mod">
          <ac:chgData name="Qian Chen XB" userId="4e9d2434-fabe-4fdf-866a-49fb0b0e1654" providerId="ADAL" clId="{544281B0-E810-4769-BE05-51715FFD5908}" dt="2023-11-22T19:40:47.518" v="0" actId="20577"/>
          <ac:spMkLst>
            <pc:docMk/>
            <pc:sldMk cId="875480340" sldId="790"/>
            <ac:spMk id="4" creationId="{C294B21D-4F05-B9C9-AC71-DC521CD4E23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3/8/2024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3/8/2024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026776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827875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4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20878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08109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#161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Februaray 26 – March 1, 2024, Athens, Greece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039824" y="310417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S2-2401886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WG2#161,</a:t>
            </a:r>
            <a:r>
              <a:rPr lang="en-GB" altLang="de-DE" sz="1200" baseline="0" dirty="0">
                <a:solidFill>
                  <a:schemeClr val="bg1"/>
                </a:solidFill>
              </a:rPr>
              <a:t> February 26 – March 1, 2024, Athens, Greece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0171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0171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0171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84770" y="2123696"/>
            <a:ext cx="7753694" cy="168789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NR_REDCAP_Ph2 </a:t>
            </a:r>
            <a:br>
              <a:rPr lang="en-US" altLang="de-DE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432061" y="3890354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Qian Chen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338208" y="467791"/>
            <a:ext cx="7602740" cy="787400"/>
          </a:xfrm>
        </p:spPr>
        <p:txBody>
          <a:bodyPr/>
          <a:lstStyle/>
          <a:p>
            <a:r>
              <a:rPr lang="en-US" altLang="de-DE" sz="2800" b="1" dirty="0"/>
              <a:t>NR_REDCAP_Ph2 </a:t>
            </a:r>
            <a:br>
              <a:rPr lang="en-US" altLang="de-DE" sz="2800" b="1" dirty="0"/>
            </a:br>
            <a:r>
              <a:rPr lang="en-US" altLang="de-DE" sz="2800" b="1" dirty="0"/>
              <a:t>status at SA#103</a:t>
            </a:r>
            <a:endParaRPr lang="de-DE" altLang="de-DE" sz="2800" b="1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CB384AE-3551-017A-5668-DD7C562B228E}"/>
              </a:ext>
            </a:extLst>
          </p:cNvPr>
          <p:cNvGraphicFramePr>
            <a:graphicFrameLocks noGrp="1"/>
          </p:cNvGraphicFramePr>
          <p:nvPr/>
        </p:nvGraphicFramePr>
        <p:xfrm>
          <a:off x="390754" y="1328868"/>
          <a:ext cx="8180387" cy="84088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199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7473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970013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 support of NR </a:t>
                      </a:r>
                      <a:r>
                        <a:rPr lang="en-GB" sz="900" b="1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RedCap</a:t>
                      </a:r>
                      <a:r>
                        <a:rPr lang="en-GB" sz="9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UE with long </a:t>
                      </a:r>
                      <a:r>
                        <a:rPr lang="en-GB" sz="900" b="1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eDRX</a:t>
                      </a:r>
                      <a:r>
                        <a:rPr lang="en-GB" sz="9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for RRC_INACTIVE State</a:t>
                      </a:r>
                      <a:endParaRPr lang="de-DE" sz="900" b="1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lang="en-US" sz="900" b="1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NR_REDCAP__Ph2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16/06/2023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hlinkClick r:id="rId3"/>
                        </a:rPr>
                        <a:t>SP-230171</a:t>
                      </a:r>
                      <a:endParaRPr lang="en-GB" sz="800" dirty="0"/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1" i="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Maintenance and Alignment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C294B21D-4F05-B9C9-AC71-DC521CD4E230}"/>
              </a:ext>
            </a:extLst>
          </p:cNvPr>
          <p:cNvSpPr txBox="1">
            <a:spLocks/>
          </p:cNvSpPr>
          <p:nvPr/>
        </p:nvSpPr>
        <p:spPr>
          <a:xfrm>
            <a:off x="390754" y="2682850"/>
            <a:ext cx="8114464" cy="256648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500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6 CRs approved for TS 23.501/23.502 in alignment with RAN for MT-SDT support and maintenance.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LS reply sent to RAN3/RAN2 with regards to the MT-SDT and further questions related to UE </a:t>
            </a:r>
            <a:r>
              <a:rPr lang="en-US" altLang="de-DE" sz="1100" kern="0" dirty="0" err="1"/>
              <a:t>eRedCap</a:t>
            </a:r>
            <a:r>
              <a:rPr lang="en-US" altLang="de-DE" sz="1100" kern="0" dirty="0"/>
              <a:t> capability handling.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kern="0" dirty="0"/>
              <a:t>Impacts and dependencies on other WGs:</a:t>
            </a:r>
            <a:endParaRPr lang="de-DE" sz="15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Intra-TSG: no intra-TSG issue identified.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Inter-TSG: Coordination with RAN and CT needed per LS exchange and agreed CRs. 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endParaRPr lang="en-US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500" kern="0" dirty="0"/>
              <a:t>Next steps:</a:t>
            </a:r>
          </a:p>
          <a:p>
            <a:pPr lvl="1">
              <a:defRPr/>
            </a:pPr>
            <a:r>
              <a:rPr lang="en-US" sz="1100" kern="0" dirty="0"/>
              <a:t>Address </a:t>
            </a:r>
            <a:r>
              <a:rPr lang="en-US" sz="1100" kern="0" dirty="0" err="1"/>
              <a:t>eRedCap</a:t>
            </a:r>
            <a:r>
              <a:rPr lang="en-US" sz="1100" kern="0" dirty="0"/>
              <a:t> indication issue with resolution, based on further LS response from RAN3/RAN2 indicated above.</a:t>
            </a:r>
          </a:p>
          <a:p>
            <a:pPr lvl="1">
              <a:defRPr/>
            </a:pPr>
            <a:r>
              <a:rPr lang="en-US" sz="1100" kern="0" dirty="0"/>
              <a:t>Maintenance and alignment.</a:t>
            </a:r>
          </a:p>
          <a:p>
            <a:pPr lvl="1">
              <a:defRPr/>
            </a:pPr>
            <a:endParaRPr lang="en-US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15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1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100" kern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7548034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316987" y="326378"/>
            <a:ext cx="7602740" cy="787400"/>
          </a:xfrm>
        </p:spPr>
        <p:txBody>
          <a:bodyPr/>
          <a:lstStyle/>
          <a:p>
            <a:pPr algn="l"/>
            <a:r>
              <a:rPr lang="en-US" altLang="de-DE" sz="2800" b="1" dirty="0"/>
              <a:t>NR_REDCAP_Ph2 </a:t>
            </a:r>
            <a:br>
              <a:rPr lang="en-US" altLang="de-DE" sz="2800" b="1" dirty="0"/>
            </a:br>
            <a:r>
              <a:rPr lang="en-US" altLang="de-DE" sz="2800" b="1" dirty="0"/>
              <a:t>status after SA2#161</a:t>
            </a:r>
            <a:endParaRPr lang="de-DE" altLang="de-DE" sz="2800" b="1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CB384AE-3551-017A-5668-DD7C562B228E}"/>
              </a:ext>
            </a:extLst>
          </p:cNvPr>
          <p:cNvGraphicFramePr>
            <a:graphicFrameLocks noGrp="1"/>
          </p:cNvGraphicFramePr>
          <p:nvPr/>
        </p:nvGraphicFramePr>
        <p:xfrm>
          <a:off x="390754" y="1328868"/>
          <a:ext cx="8180387" cy="84088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199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7473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970013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 support of NR </a:t>
                      </a:r>
                      <a:r>
                        <a:rPr lang="en-GB" sz="900" b="1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RedCap</a:t>
                      </a:r>
                      <a:r>
                        <a:rPr lang="en-GB" sz="9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UE with long </a:t>
                      </a:r>
                      <a:r>
                        <a:rPr lang="en-GB" sz="900" b="1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eDRX</a:t>
                      </a:r>
                      <a:r>
                        <a:rPr lang="en-GB" sz="9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for RRC_INACTIVE State</a:t>
                      </a:r>
                      <a:endParaRPr lang="de-DE" sz="900" b="1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lang="en-US" sz="900" b="1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NR_REDCAP__Ph2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16/06/2023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hlinkClick r:id="rId3"/>
                        </a:rPr>
                        <a:t>SP-230171</a:t>
                      </a:r>
                      <a:endParaRPr lang="en-GB" sz="800" dirty="0"/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1" i="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Maintenance and Alignment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C294B21D-4F05-B9C9-AC71-DC521CD4E230}"/>
              </a:ext>
            </a:extLst>
          </p:cNvPr>
          <p:cNvSpPr txBox="1">
            <a:spLocks/>
          </p:cNvSpPr>
          <p:nvPr/>
        </p:nvSpPr>
        <p:spPr>
          <a:xfrm>
            <a:off x="316987" y="2545690"/>
            <a:ext cx="8114464" cy="93318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500" kern="0" dirty="0"/>
              <a:t>Progress at SA2#161: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100" kern="0" dirty="0"/>
              <a:t>No status change since NR_REDCAP_Ph2 was not on the SA2#161 agenda</a:t>
            </a:r>
            <a:endParaRPr lang="en-US" sz="7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15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1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100" kern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6947573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656168095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316987" y="326378"/>
            <a:ext cx="7602740" cy="787400"/>
          </a:xfrm>
        </p:spPr>
        <p:txBody>
          <a:bodyPr/>
          <a:lstStyle/>
          <a:p>
            <a:pPr algn="l"/>
            <a:r>
              <a:rPr lang="en-US" altLang="de-DE" sz="2800" b="1" dirty="0"/>
              <a:t>NR_REDCAP_Ph2 </a:t>
            </a:r>
            <a:br>
              <a:rPr lang="en-US" altLang="de-DE" sz="2800" b="1" dirty="0"/>
            </a:br>
            <a:r>
              <a:rPr lang="en-US" altLang="de-DE" sz="2800" b="1" dirty="0"/>
              <a:t>status after SA2#160AHE</a:t>
            </a:r>
            <a:endParaRPr lang="de-DE" altLang="de-DE" sz="2800" b="1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CB384AE-3551-017A-5668-DD7C562B228E}"/>
              </a:ext>
            </a:extLst>
          </p:cNvPr>
          <p:cNvGraphicFramePr>
            <a:graphicFrameLocks noGrp="1"/>
          </p:cNvGraphicFramePr>
          <p:nvPr/>
        </p:nvGraphicFramePr>
        <p:xfrm>
          <a:off x="390754" y="1328868"/>
          <a:ext cx="8180387" cy="84088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199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7473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970013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 support of NR </a:t>
                      </a:r>
                      <a:r>
                        <a:rPr lang="en-GB" sz="900" b="1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RedCap</a:t>
                      </a:r>
                      <a:r>
                        <a:rPr lang="en-GB" sz="9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UE with long </a:t>
                      </a:r>
                      <a:r>
                        <a:rPr lang="en-GB" sz="900" b="1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eDRX</a:t>
                      </a:r>
                      <a:r>
                        <a:rPr lang="en-GB" sz="9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for RRC_INACTIVE State</a:t>
                      </a:r>
                      <a:endParaRPr lang="de-DE" sz="900" b="1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lang="en-US" sz="900" b="1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NR_REDCAP__Ph2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16/06/2023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hlinkClick r:id="rId3"/>
                        </a:rPr>
                        <a:t>SP-230171</a:t>
                      </a:r>
                      <a:endParaRPr lang="en-GB" sz="800" dirty="0"/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1" i="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Maintenance and Alignment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AFCBCEEE-64C7-F37E-5EEB-A53C9A04878C}"/>
              </a:ext>
            </a:extLst>
          </p:cNvPr>
          <p:cNvSpPr txBox="1">
            <a:spLocks/>
          </p:cNvSpPr>
          <p:nvPr/>
        </p:nvSpPr>
        <p:spPr>
          <a:xfrm>
            <a:off x="456677" y="2662067"/>
            <a:ext cx="8114464" cy="256648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500" kern="0" dirty="0"/>
              <a:t>Progress at SA2#160AHE: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6 CRs approved for TS 23.501/23.502 in alignment with RAN for MT-SDT support and maintenance.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LS reply sent to RAN3/RAN2 with regards to the MT-SDT and further questions related to UE </a:t>
            </a:r>
            <a:r>
              <a:rPr lang="en-US" altLang="de-DE" sz="1100" kern="0" dirty="0" err="1"/>
              <a:t>eRedCap</a:t>
            </a:r>
            <a:r>
              <a:rPr lang="en-US" altLang="de-DE" sz="1100" kern="0" dirty="0"/>
              <a:t> capability handling.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kern="0" dirty="0"/>
              <a:t>Impacts and dependencies on other WGs:</a:t>
            </a:r>
            <a:endParaRPr lang="de-DE" sz="15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Intra-TSG: no intra-TSG issue identified.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Inter-TSG: Coordination with RAN and CT needed per LS exchange and agreed CRs. 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endParaRPr lang="en-US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500" kern="0" dirty="0"/>
              <a:t>Next steps:</a:t>
            </a:r>
          </a:p>
          <a:p>
            <a:pPr lvl="1">
              <a:defRPr/>
            </a:pPr>
            <a:r>
              <a:rPr lang="en-US" sz="1100" kern="0" dirty="0"/>
              <a:t>Address </a:t>
            </a:r>
            <a:r>
              <a:rPr lang="en-US" sz="1100" kern="0" dirty="0" err="1"/>
              <a:t>eRedCap</a:t>
            </a:r>
            <a:r>
              <a:rPr lang="en-US" sz="1100" kern="0" dirty="0"/>
              <a:t> indication issue with resolution, based on further LS response from RAN3/RAN2 indicated above.</a:t>
            </a:r>
          </a:p>
          <a:p>
            <a:pPr lvl="1">
              <a:defRPr/>
            </a:pPr>
            <a:r>
              <a:rPr lang="en-US" sz="1100" kern="0" dirty="0"/>
              <a:t>Maintenance and alignment.</a:t>
            </a:r>
          </a:p>
          <a:p>
            <a:pPr lvl="1">
              <a:defRPr/>
            </a:pPr>
            <a:endParaRPr lang="en-US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15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1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100" kern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0894028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195B229-0FAC-41EF-BDC1-1542F634546F}">
  <ds:schemaRefs>
    <ds:schemaRef ds:uri="db33437f-65a5-48c5-b537-19efd290f967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6f846979-0e6f-42ff-8b87-e1893efeda99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19631</TotalTime>
  <Words>411</Words>
  <Application>Microsoft Office PowerPoint</Application>
  <PresentationFormat>On-screen Show (4:3)</PresentationFormat>
  <Paragraphs>95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 </vt:lpstr>
      <vt:lpstr>Arial</vt:lpstr>
      <vt:lpstr>Calibri</vt:lpstr>
      <vt:lpstr>Times New Roman</vt:lpstr>
      <vt:lpstr>Office Theme</vt:lpstr>
      <vt:lpstr>NR_REDCAP_Ph2  Status Report</vt:lpstr>
      <vt:lpstr>NR_REDCAP_Ph2  status at SA#103</vt:lpstr>
      <vt:lpstr>NR_REDCAP_Ph2  status after SA2#161</vt:lpstr>
      <vt:lpstr>BACKUP</vt:lpstr>
      <vt:lpstr>NR_REDCAP_Ph2  status after SA2#160AHE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Ericsson_CQ_1</cp:lastModifiedBy>
  <cp:revision>1425</cp:revision>
  <dcterms:created xsi:type="dcterms:W3CDTF">2008-08-30T09:32:10Z</dcterms:created>
  <dcterms:modified xsi:type="dcterms:W3CDTF">2024-03-08T12:23:26Z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